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63" r:id="rId10"/>
    <p:sldId id="280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916832"/>
            <a:ext cx="741682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Лекция №3. </a:t>
            </a:r>
            <a:r>
              <a:rPr lang="ru-RU" sz="3600" b="1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Бюджетное законодательство РФ</a:t>
            </a:r>
            <a:endParaRPr lang="ru-RU" sz="36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4810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217" y="2204864"/>
            <a:ext cx="726673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2. Принципы бюджетного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права. 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20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0039"/>
            <a:ext cx="8928992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Принципы бюджетного права</a:t>
            </a:r>
            <a:r>
              <a:rPr lang="ru-RU" sz="32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 представляют собой основные идеи, исходные положения его формирования, развития и функционирования. Бюджетно-правовые принципы отражаются в нормативных правовых актах и характеризуют сущность и содержание бюджетного права, его внутреннее строение, соотношение с финансовым правом, иными его </a:t>
            </a:r>
            <a:r>
              <a:rPr lang="ru-RU" sz="3200" dirty="0" err="1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подотраслями</a:t>
            </a:r>
            <a:r>
              <a:rPr lang="ru-RU" sz="32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 и институтами. Основные исходные идеи бюджетного права показывают не только материальные отношения, но и весь процесс применения бюджетного права, придавая ему динамику.</a:t>
            </a:r>
            <a:endParaRPr lang="ru-RU" sz="3200" dirty="0">
              <a:solidFill>
                <a:srgbClr val="002774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9265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84976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Принципы бюджетного права</a:t>
            </a: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- это теоретически обоснованные и нормативно закрепленные основополагающие начала (идеи, требования) сущности бюджетного права, составляющие его главное содержание, определяющие общую направленность правового регулирования бюджетной деятельности государства и муниципальных образований и направляющие бюджетную деятельность на достижение стоящих перед ней целей и задач.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6955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980728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Принципы бюджетного права можно классифицировать:</a:t>
            </a:r>
          </a:p>
          <a:p>
            <a:pPr algn="just"/>
            <a:r>
              <a:rPr lang="ru-RU" sz="3200" dirty="0"/>
              <a:t>1) по </a:t>
            </a:r>
            <a:r>
              <a:rPr lang="ru-RU" sz="3200" b="1" i="1" dirty="0"/>
              <a:t>источнику нормативного закрепления </a:t>
            </a:r>
            <a:r>
              <a:rPr lang="ru-RU" sz="3200" dirty="0"/>
              <a:t>- установленные Конституцией; установленные бюджетным законодательством РФ;</a:t>
            </a:r>
          </a:p>
          <a:p>
            <a:pPr algn="just"/>
            <a:r>
              <a:rPr lang="ru-RU" sz="3200" dirty="0"/>
              <a:t>2) </a:t>
            </a:r>
            <a:r>
              <a:rPr lang="ru-RU" sz="3200" b="1" i="1" dirty="0"/>
              <a:t>по сфере действия </a:t>
            </a:r>
            <a:r>
              <a:rPr lang="ru-RU" sz="3200" dirty="0"/>
              <a:t>- распространяющиеся на все институты бюджетного права (общие принципы); отдельные институты бюджетного права (институциональные).</a:t>
            </a:r>
          </a:p>
        </p:txBody>
      </p:sp>
    </p:spTree>
    <p:extLst>
      <p:ext uri="{BB962C8B-B14F-4D97-AF65-F5344CB8AC3E}">
        <p14:creationId xmlns:p14="http://schemas.microsoft.com/office/powerpoint/2010/main" val="3589482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160" y="22136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100" b="1" dirty="0">
                <a:solidFill>
                  <a:srgbClr val="002060"/>
                </a:solidFill>
              </a:rPr>
              <a:t>В первой классификационной группе </a:t>
            </a:r>
            <a:r>
              <a:rPr lang="ru-RU" sz="2100" dirty="0">
                <a:solidFill>
                  <a:srgbClr val="002060"/>
                </a:solidFill>
              </a:rPr>
              <a:t>принципов бюджетного права к числу исходно-правовых начал, установленных Конституцией, относятся:</a:t>
            </a:r>
          </a:p>
          <a:p>
            <a:pPr lvl="0" algn="just"/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smtClean="0">
                <a:solidFill>
                  <a:srgbClr val="002060"/>
                </a:solidFill>
              </a:rPr>
              <a:t>- федерализм </a:t>
            </a:r>
            <a:r>
              <a:rPr lang="ru-RU" sz="2100" dirty="0">
                <a:solidFill>
                  <a:srgbClr val="002060"/>
                </a:solidFill>
              </a:rPr>
              <a:t>(ст. 1);</a:t>
            </a:r>
          </a:p>
          <a:p>
            <a:pPr lvl="0" algn="just"/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smtClean="0">
                <a:solidFill>
                  <a:srgbClr val="002060"/>
                </a:solidFill>
              </a:rPr>
              <a:t>- равноправие </a:t>
            </a:r>
            <a:r>
              <a:rPr lang="ru-RU" sz="2100" dirty="0">
                <a:solidFill>
                  <a:srgbClr val="002060"/>
                </a:solidFill>
              </a:rPr>
              <a:t>субъектов РФ в сфере бюджетной деятельности (ст. 5);</a:t>
            </a:r>
          </a:p>
          <a:p>
            <a:pPr lvl="0" algn="just"/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smtClean="0">
                <a:solidFill>
                  <a:srgbClr val="002060"/>
                </a:solidFill>
              </a:rPr>
              <a:t>- реализация </a:t>
            </a:r>
            <a:r>
              <a:rPr lang="ru-RU" sz="2100" dirty="0">
                <a:solidFill>
                  <a:srgbClr val="002060"/>
                </a:solidFill>
              </a:rPr>
              <a:t>совместного ведения Российской Федерации и субъектов РФ в установлении общих принципов бюджетной деятельности местного </a:t>
            </a:r>
            <a:r>
              <a:rPr lang="ru-RU" sz="2100" dirty="0" smtClean="0">
                <a:solidFill>
                  <a:srgbClr val="002060"/>
                </a:solidFill>
              </a:rPr>
              <a:t>самоуправления </a:t>
            </a:r>
            <a:r>
              <a:rPr lang="ru-RU" sz="2100" dirty="0">
                <a:solidFill>
                  <a:srgbClr val="002060"/>
                </a:solidFill>
              </a:rPr>
              <a:t>(п. «н» ч. 1 ст. 72);</a:t>
            </a:r>
          </a:p>
          <a:p>
            <a:pPr lvl="0" algn="just"/>
            <a:r>
              <a:rPr lang="ru-RU" sz="2100" dirty="0" smtClean="0">
                <a:solidFill>
                  <a:srgbClr val="002060"/>
                </a:solidFill>
              </a:rPr>
              <a:t>- </a:t>
            </a:r>
            <a:r>
              <a:rPr lang="ru-RU" sz="2100" dirty="0">
                <a:solidFill>
                  <a:srgbClr val="002060"/>
                </a:solidFill>
              </a:rPr>
              <a:t>самостоятельность бюджетной деятельности органов местного самоуправления (ст. 12,130-132);</a:t>
            </a:r>
          </a:p>
          <a:p>
            <a:pPr lvl="0" algn="just"/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smtClean="0">
                <a:solidFill>
                  <a:srgbClr val="002060"/>
                </a:solidFill>
              </a:rPr>
              <a:t>- распределение </a:t>
            </a:r>
            <a:r>
              <a:rPr lang="ru-RU" sz="2100" dirty="0">
                <a:solidFill>
                  <a:srgbClr val="002060"/>
                </a:solidFill>
              </a:rPr>
              <a:t>функций в области бюджетной деятельности на основе разделения законодательной (представительной) и исполнительной властей (например, ч. 1 ст. 105, п. «б» ч. 1 ст. 114);</a:t>
            </a:r>
          </a:p>
          <a:p>
            <a:pPr lvl="0" algn="just"/>
            <a:r>
              <a:rPr lang="ru-RU" sz="2100" dirty="0" smtClean="0">
                <a:solidFill>
                  <a:srgbClr val="002060"/>
                </a:solidFill>
              </a:rPr>
              <a:t>- </a:t>
            </a:r>
            <a:r>
              <a:rPr lang="ru-RU" sz="2100" dirty="0">
                <a:solidFill>
                  <a:srgbClr val="002060"/>
                </a:solidFill>
              </a:rPr>
              <a:t>участие граждан Российской Федерации в бюджетной деятельности государства и местного самоуправления (ч. 1 ст. 32);</a:t>
            </a:r>
          </a:p>
          <a:p>
            <a:pPr lvl="0" algn="just"/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smtClean="0">
                <a:solidFill>
                  <a:srgbClr val="002060"/>
                </a:solidFill>
              </a:rPr>
              <a:t>- гласность </a:t>
            </a:r>
            <a:r>
              <a:rPr lang="ru-RU" sz="2100" dirty="0">
                <a:solidFill>
                  <a:srgbClr val="002060"/>
                </a:solidFill>
              </a:rPr>
              <a:t>(например, ч. 3 ст. 15);</a:t>
            </a:r>
          </a:p>
          <a:p>
            <a:pPr lvl="0" algn="just"/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smtClean="0">
                <a:solidFill>
                  <a:srgbClr val="002060"/>
                </a:solidFill>
              </a:rPr>
              <a:t>- плановость </a:t>
            </a:r>
            <a:r>
              <a:rPr lang="ru-RU" sz="2100" dirty="0">
                <a:solidFill>
                  <a:srgbClr val="002060"/>
                </a:solidFill>
              </a:rPr>
              <a:t>(п. «а» ч. 1 ст. 114, ст. 132);</a:t>
            </a:r>
          </a:p>
          <a:p>
            <a:pPr lvl="0" algn="just"/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smtClean="0">
                <a:solidFill>
                  <a:srgbClr val="002060"/>
                </a:solidFill>
              </a:rPr>
              <a:t>- законность </a:t>
            </a:r>
            <a:r>
              <a:rPr lang="ru-RU" sz="2100" dirty="0">
                <a:solidFill>
                  <a:srgbClr val="002060"/>
                </a:solidFill>
              </a:rPr>
              <a:t>(например, ст. 1, 2, 15, 57).</a:t>
            </a:r>
          </a:p>
        </p:txBody>
      </p:sp>
    </p:spTree>
    <p:extLst>
      <p:ext uri="{BB962C8B-B14F-4D97-AF65-F5344CB8AC3E}">
        <p14:creationId xmlns:p14="http://schemas.microsoft.com/office/powerpoint/2010/main" val="488456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85698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solidFill>
                  <a:srgbClr val="002060"/>
                </a:solidFill>
              </a:rPr>
              <a:t>	Остальные </a:t>
            </a:r>
            <a:r>
              <a:rPr lang="ru-RU" sz="1900" dirty="0">
                <a:solidFill>
                  <a:srgbClr val="002060"/>
                </a:solidFill>
              </a:rPr>
              <a:t>принципы бюджетного права находят свое выражение в бюджетном законодательстве РФ или выводятся из его содержания.</a:t>
            </a:r>
          </a:p>
          <a:p>
            <a:pPr algn="just"/>
            <a:r>
              <a:rPr lang="ru-RU" sz="1900" b="1" dirty="0" smtClean="0">
                <a:solidFill>
                  <a:srgbClr val="002060"/>
                </a:solidFill>
              </a:rPr>
              <a:t>	Во </a:t>
            </a:r>
            <a:r>
              <a:rPr lang="ru-RU" sz="1900" b="1" dirty="0">
                <a:solidFill>
                  <a:srgbClr val="002060"/>
                </a:solidFill>
              </a:rPr>
              <a:t>второй классификационной группе </a:t>
            </a:r>
            <a:r>
              <a:rPr lang="ru-RU" sz="1900" dirty="0">
                <a:solidFill>
                  <a:srgbClr val="002060"/>
                </a:solidFill>
              </a:rPr>
              <a:t>принципов бюджетного права к числу общих («сквозных») принципов относятся:</a:t>
            </a:r>
          </a:p>
          <a:p>
            <a:pPr lvl="0" algn="just"/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smtClean="0">
                <a:solidFill>
                  <a:srgbClr val="002060"/>
                </a:solidFill>
              </a:rPr>
              <a:t>- </a:t>
            </a:r>
            <a:r>
              <a:rPr lang="ru-RU" sz="1900" dirty="0" err="1" smtClean="0">
                <a:solidFill>
                  <a:srgbClr val="002060"/>
                </a:solidFill>
              </a:rPr>
              <a:t>ежегодность</a:t>
            </a:r>
            <a:r>
              <a:rPr lang="ru-RU" sz="1900" dirty="0" smtClean="0">
                <a:solidFill>
                  <a:srgbClr val="002060"/>
                </a:solidFill>
              </a:rPr>
              <a:t> </a:t>
            </a:r>
            <a:r>
              <a:rPr lang="ru-RU" sz="1900" dirty="0">
                <a:solidFill>
                  <a:srgbClr val="002060"/>
                </a:solidFill>
              </a:rPr>
              <a:t>(цикличность, периодичность) возникновения бюджетных отношений (ст. 242 БК);</a:t>
            </a:r>
          </a:p>
          <a:p>
            <a:pPr lvl="0" algn="just"/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smtClean="0">
                <a:solidFill>
                  <a:srgbClr val="002060"/>
                </a:solidFill>
              </a:rPr>
              <a:t>- неразрывность </a:t>
            </a:r>
            <a:r>
              <a:rPr lang="ru-RU" sz="1900" dirty="0">
                <a:solidFill>
                  <a:srgbClr val="002060"/>
                </a:solidFill>
              </a:rPr>
              <a:t>(в большинстве случаев) бюджетных прав и обязанностей субъектов бюджетного права (ст. 7-9 БК);</a:t>
            </a:r>
          </a:p>
          <a:p>
            <a:pPr lvl="0" algn="just"/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smtClean="0">
                <a:solidFill>
                  <a:srgbClr val="002060"/>
                </a:solidFill>
              </a:rPr>
              <a:t>- координация </a:t>
            </a:r>
            <a:r>
              <a:rPr lang="ru-RU" sz="1900" dirty="0">
                <a:solidFill>
                  <a:srgbClr val="002060"/>
                </a:solidFill>
              </a:rPr>
              <a:t>бюджетной политики Российской Федерации, субъектов РФ и муниципальных образований;</a:t>
            </a:r>
          </a:p>
          <a:p>
            <a:pPr lvl="0" algn="just"/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smtClean="0">
                <a:solidFill>
                  <a:srgbClr val="002060"/>
                </a:solidFill>
              </a:rPr>
              <a:t>- реализация </a:t>
            </a:r>
            <a:r>
              <a:rPr lang="ru-RU" sz="1900" dirty="0">
                <a:solidFill>
                  <a:srgbClr val="002060"/>
                </a:solidFill>
              </a:rPr>
              <a:t>норм совместного ведения Российской Федерации и субъектов РФ в установлении общих принципов бюджетной деятельности муниципальных образований (п. «н» ч. 1 ст. 72 Конституции);</a:t>
            </a:r>
          </a:p>
          <a:p>
            <a:pPr lvl="0" algn="just"/>
            <a:r>
              <a:rPr lang="ru-RU" sz="1900" dirty="0">
                <a:solidFill>
                  <a:srgbClr val="002060"/>
                </a:solidFill>
              </a:rPr>
              <a:t> </a:t>
            </a:r>
            <a:r>
              <a:rPr lang="ru-RU" sz="1900" dirty="0" smtClean="0">
                <a:solidFill>
                  <a:srgbClr val="002060"/>
                </a:solidFill>
              </a:rPr>
              <a:t>- выражение </a:t>
            </a:r>
            <a:r>
              <a:rPr lang="ru-RU" sz="1900" dirty="0">
                <a:solidFill>
                  <a:srgbClr val="002060"/>
                </a:solidFill>
              </a:rPr>
              <a:t>в правовой форме бюджетов всех уровней бюджетной системы РФ (ст. 11 БК);</a:t>
            </a:r>
          </a:p>
          <a:p>
            <a:pPr lvl="0" algn="just"/>
            <a:r>
              <a:rPr lang="ru-RU" sz="1900" dirty="0" smtClean="0">
                <a:solidFill>
                  <a:srgbClr val="002060"/>
                </a:solidFill>
              </a:rPr>
              <a:t>-  </a:t>
            </a:r>
            <a:r>
              <a:rPr lang="ru-RU" sz="1900" dirty="0">
                <a:solidFill>
                  <a:srgbClr val="002060"/>
                </a:solidFill>
              </a:rPr>
              <a:t>единство группировки доходов и расходов бюджетов всех уровней бюджетной системы РФ, а также источников финансирования дефицитов этих бюджетов на основе бюджетной классификации (гл. 4 БК);</a:t>
            </a:r>
          </a:p>
          <a:p>
            <a:pPr lvl="0" algn="just"/>
            <a:r>
              <a:rPr lang="ru-RU" sz="1900" dirty="0" smtClean="0">
                <a:solidFill>
                  <a:srgbClr val="002060"/>
                </a:solidFill>
              </a:rPr>
              <a:t>- неотвратимость </a:t>
            </a:r>
            <a:r>
              <a:rPr lang="ru-RU" sz="1900" dirty="0">
                <a:solidFill>
                  <a:srgbClr val="002060"/>
                </a:solidFill>
              </a:rPr>
              <a:t>ответственности за нарушение бюджетного законодательства РФ (часть четвертая БК).</a:t>
            </a:r>
          </a:p>
        </p:txBody>
      </p:sp>
    </p:spTree>
    <p:extLst>
      <p:ext uri="{BB962C8B-B14F-4D97-AF65-F5344CB8AC3E}">
        <p14:creationId xmlns:p14="http://schemas.microsoft.com/office/powerpoint/2010/main" val="14633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600" y="116632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В </a:t>
            </a:r>
            <a:r>
              <a:rPr lang="ru-RU" sz="2400" dirty="0">
                <a:solidFill>
                  <a:srgbClr val="002060"/>
                </a:solidFill>
              </a:rPr>
              <a:t>зависимости от сферы действия принципы бюджетного права можно классифицировать по институтам бюджетного права, в которых эти принципы действуют. Таким образом, выделяются: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а</a:t>
            </a:r>
            <a:r>
              <a:rPr lang="ru-RU" sz="2400" dirty="0">
                <a:solidFill>
                  <a:srgbClr val="002060"/>
                </a:solidFill>
              </a:rPr>
              <a:t>) </a:t>
            </a:r>
            <a:r>
              <a:rPr lang="ru-RU" sz="2400" b="1" i="1" dirty="0">
                <a:solidFill>
                  <a:srgbClr val="002060"/>
                </a:solidFill>
              </a:rPr>
              <a:t>принципы бюджетной системы РФ. </a:t>
            </a:r>
            <a:r>
              <a:rPr lang="ru-RU" sz="2400" dirty="0">
                <a:solidFill>
                  <a:srgbClr val="002060"/>
                </a:solidFill>
              </a:rPr>
              <a:t>Статья 28 БК к ним относит: единство бюджетной системы РФ; разграничение доходов, расходов и источников финансирования дефицитов бюджетов между бюджетами бюджетной системы РФ; самостоятельность бюджетов; равенство бюджетных прав субъектов РФ, муниципальных образований; полноту отражения доходов, расходов и источников финансирования дефицитов бюджетов; сбалансированность бюджета; результативность и эффективность использования бюджетных средств; общее (совокупное) покрытие расходов бюджетов; прозрачность (открытость); достоверность бюджета; адресность и целевой характер бюджетных средств; подведомственность расходов бюджетов; единство кассы;</a:t>
            </a:r>
          </a:p>
        </p:txBody>
      </p:sp>
    </p:spTree>
    <p:extLst>
      <p:ext uri="{BB962C8B-B14F-4D97-AF65-F5344CB8AC3E}">
        <p14:creationId xmlns:p14="http://schemas.microsoft.com/office/powerpoint/2010/main" val="177006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	б</a:t>
            </a:r>
            <a:r>
              <a:rPr lang="ru-RU" sz="2800" dirty="0">
                <a:solidFill>
                  <a:srgbClr val="002060"/>
                </a:solidFill>
              </a:rPr>
              <a:t>) </a:t>
            </a:r>
            <a:r>
              <a:rPr lang="ru-RU" sz="2800" b="1" i="1" dirty="0">
                <a:solidFill>
                  <a:srgbClr val="002060"/>
                </a:solidFill>
              </a:rPr>
              <a:t>принципы межбюджетных отношений. </a:t>
            </a:r>
            <a:r>
              <a:rPr lang="ru-RU" sz="2800" dirty="0">
                <a:solidFill>
                  <a:srgbClr val="002060"/>
                </a:solidFill>
              </a:rPr>
              <a:t>На основе анализа гл. 16 БК можно назвать следующие принципы: распределение и закрепление расходов бюджетов по определенным уровням бюджетной системы РФ; разграничение (закрепление) на постоянной основе и распределение по временным нормативам регулирующих доходов по уровням бюджетной системы РФ; выравнивание уровней минимальной бюджетной обеспеченности субъектов РФ, муниципальных образований; равенство всех бюджетов РФ во взаимоотношениях с федеральным бюджетом, равенство местных бюджетов во взаимоотношениях с бюджетами субъектов РФ;</a:t>
            </a:r>
          </a:p>
        </p:txBody>
      </p:sp>
    </p:spTree>
    <p:extLst>
      <p:ext uri="{BB962C8B-B14F-4D97-AF65-F5344CB8AC3E}">
        <p14:creationId xmlns:p14="http://schemas.microsoft.com/office/powerpoint/2010/main" val="2524245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	в</a:t>
            </a:r>
            <a:r>
              <a:rPr lang="ru-RU" sz="2800" dirty="0">
                <a:solidFill>
                  <a:srgbClr val="002060"/>
                </a:solidFill>
              </a:rPr>
              <a:t>) </a:t>
            </a:r>
            <a:r>
              <a:rPr lang="ru-RU" sz="2800" b="1" i="1" dirty="0">
                <a:solidFill>
                  <a:srgbClr val="002060"/>
                </a:solidFill>
              </a:rPr>
              <a:t>принципы бюджетного процесса. </a:t>
            </a:r>
            <a:r>
              <a:rPr lang="ru-RU" sz="2800" dirty="0">
                <a:solidFill>
                  <a:srgbClr val="002060"/>
                </a:solidFill>
              </a:rPr>
              <a:t>К ним относятся: последовательность вступления в бюджетную деятельность органов исполнительной и представительной власти (например, ст. 184, 192 БК); казначейское исполнение бюджетов (ст. 215.1 БК); </a:t>
            </a:r>
            <a:r>
              <a:rPr lang="ru-RU" sz="2800" dirty="0" err="1">
                <a:solidFill>
                  <a:srgbClr val="002060"/>
                </a:solidFill>
              </a:rPr>
              <a:t>ежегодность</a:t>
            </a:r>
            <a:r>
              <a:rPr lang="ru-RU" sz="2800" dirty="0">
                <a:solidFill>
                  <a:srgbClr val="002060"/>
                </a:solidFill>
              </a:rPr>
              <a:t> бюджета (ст. 242 БК); публичность и гласность (например, ст. 264.11 БК); единство кассы (ст. 38.2 БК); формирование расходов бюджетов всех уровней бюджетной системы РФ на основе единой методологии, нормативов минимальной бюджетной обеспеченности, финансовых затрат на оказание государственных услуг, устанавливаемых Правительством РФ (ст. 6, 65 БК); иммунитет бюджетов (ст. 239 БК).</a:t>
            </a:r>
          </a:p>
        </p:txBody>
      </p:sp>
    </p:spTree>
    <p:extLst>
      <p:ext uri="{BB962C8B-B14F-4D97-AF65-F5344CB8AC3E}">
        <p14:creationId xmlns:p14="http://schemas.microsoft.com/office/powerpoint/2010/main" val="1515708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015699"/>
            <a:ext cx="69847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2060"/>
                </a:solidFill>
              </a:rPr>
              <a:t>3. Бюджетные </a:t>
            </a:r>
            <a:r>
              <a:rPr lang="ru-RU" sz="4400" b="1" dirty="0">
                <a:solidFill>
                  <a:srgbClr val="002060"/>
                </a:solidFill>
              </a:rPr>
              <a:t>правоотношения: понятие и виды</a:t>
            </a:r>
          </a:p>
        </p:txBody>
      </p:sp>
    </p:spTree>
    <p:extLst>
      <p:ext uri="{BB962C8B-B14F-4D97-AF65-F5344CB8AC3E}">
        <p14:creationId xmlns:p14="http://schemas.microsoft.com/office/powerpoint/2010/main" val="99716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2"/>
            <a:ext cx="8640960" cy="547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4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Вопросы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ru-RU" sz="3200" dirty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Понятие</a:t>
            </a: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предмет и метод бюджетного права. 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Принципы бюджетного права. 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Бюджетные правоотношения: понятие и виды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Источники бюджетного права. 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Субъекты бюджетных правоотношений. 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Виды правонарушений в системе бюджетного права.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2127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9120" y="18864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	Бюджетные </a:t>
            </a:r>
            <a:r>
              <a:rPr lang="ru-RU" sz="2400" b="1" dirty="0">
                <a:solidFill>
                  <a:srgbClr val="002060"/>
                </a:solidFill>
              </a:rPr>
              <a:t>правоотношения</a:t>
            </a:r>
            <a:r>
              <a:rPr lang="ru-RU" sz="2400" dirty="0">
                <a:solidFill>
                  <a:srgbClr val="002060"/>
                </a:solidFill>
              </a:rPr>
              <a:t> — это урегулированные нормами бюджетного права общественные правоотношения, возникающие между субъектами бюджетных правоотношений, а именно бюджетные правоотношения: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1</a:t>
            </a:r>
            <a:r>
              <a:rPr lang="ru-RU" sz="2400" dirty="0">
                <a:solidFill>
                  <a:srgbClr val="002060"/>
                </a:solidFill>
              </a:rPr>
              <a:t>) складывающиеся в процессе формирования доходов бюджетов;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2</a:t>
            </a:r>
            <a:r>
              <a:rPr lang="ru-RU" sz="2400" dirty="0">
                <a:solidFill>
                  <a:srgbClr val="002060"/>
                </a:solidFill>
              </a:rPr>
              <a:t>) возникающие при распределении бюджетных расходов;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3</a:t>
            </a:r>
            <a:r>
              <a:rPr lang="ru-RU" sz="2400" dirty="0">
                <a:solidFill>
                  <a:srgbClr val="002060"/>
                </a:solidFill>
              </a:rPr>
              <a:t>) процессуальные бюджетные правоотношения;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4</a:t>
            </a:r>
            <a:r>
              <a:rPr lang="ru-RU" sz="2400" dirty="0">
                <a:solidFill>
                  <a:srgbClr val="002060"/>
                </a:solidFill>
              </a:rPr>
              <a:t>) правоотношения по проведению бюджетного контроля;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5</a:t>
            </a:r>
            <a:r>
              <a:rPr lang="ru-RU" sz="2400" dirty="0">
                <a:solidFill>
                  <a:srgbClr val="002060"/>
                </a:solidFill>
              </a:rPr>
              <a:t>) охранительные правоотношения, возникающие при применении мер принуждения за нарушения бюджетного законодательства;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6</a:t>
            </a:r>
            <a:r>
              <a:rPr lang="ru-RU" sz="2400" dirty="0">
                <a:solidFill>
                  <a:srgbClr val="002060"/>
                </a:solidFill>
              </a:rPr>
              <a:t>) отношения по образованию, распределению и использованию государственных внебюджетных фондов.</a:t>
            </a:r>
          </a:p>
        </p:txBody>
      </p:sp>
    </p:spTree>
    <p:extLst>
      <p:ext uri="{BB962C8B-B14F-4D97-AF65-F5344CB8AC3E}">
        <p14:creationId xmlns:p14="http://schemas.microsoft.com/office/powerpoint/2010/main" val="2434309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640" y="260648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Статья </a:t>
            </a:r>
            <a:r>
              <a:rPr lang="ru-RU" sz="2400" dirty="0"/>
              <a:t>1 БК РФ относит к бюджетным правоотношениям отношения, возникающие между субъектами бюджетных правоотношений в процессе:</a:t>
            </a:r>
          </a:p>
          <a:p>
            <a:pPr algn="just"/>
            <a:r>
              <a:rPr lang="ru-RU" sz="2400" dirty="0" smtClean="0"/>
              <a:t>	1</a:t>
            </a:r>
            <a:r>
              <a:rPr lang="ru-RU" sz="2400" dirty="0"/>
              <a:t>) формирования доходов и осуществления расходов бюджетов бюджетной системы РФ, осуществления государственных и муниципальных заимствований, регулирования государственного и муниципального долга;</a:t>
            </a:r>
          </a:p>
          <a:p>
            <a:pPr algn="just"/>
            <a:r>
              <a:rPr lang="ru-RU" sz="2400" dirty="0" smtClean="0"/>
              <a:t>	2</a:t>
            </a:r>
            <a:r>
              <a:rPr lang="ru-RU" sz="2400" dirty="0"/>
              <a:t>) составления и рассмотрения проектов бюджетов бюджетной системы РФ, утверждения и исполнения бюджетов бюджетной системы РФ, контроля за их исполнением, осуществления бюджетного учета, составления, рассмотрения и утверждения бюджетной отчетности.</a:t>
            </a:r>
          </a:p>
          <a:p>
            <a:pPr algn="just"/>
            <a:r>
              <a:rPr lang="ru-RU" sz="2400" dirty="0" smtClean="0"/>
              <a:t>	Бюджетное </a:t>
            </a:r>
            <a:r>
              <a:rPr lang="ru-RU" sz="2400" dirty="0"/>
              <a:t>правоотношение есть разновидность правовых отношений, обладающее как общими, так и специальными признаками, присущими правоотношениям.</a:t>
            </a:r>
          </a:p>
        </p:txBody>
      </p:sp>
    </p:spTree>
    <p:extLst>
      <p:ext uri="{BB962C8B-B14F-4D97-AF65-F5344CB8AC3E}">
        <p14:creationId xmlns:p14="http://schemas.microsoft.com/office/powerpoint/2010/main" val="1300847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192" y="620688"/>
            <a:ext cx="89289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	</a:t>
            </a:r>
            <a:r>
              <a:rPr lang="ru-RU" sz="3200" b="1" dirty="0" smtClean="0">
                <a:solidFill>
                  <a:srgbClr val="002060"/>
                </a:solidFill>
              </a:rPr>
              <a:t>Общие </a:t>
            </a:r>
            <a:r>
              <a:rPr lang="ru-RU" sz="3200" b="1" dirty="0">
                <a:solidFill>
                  <a:srgbClr val="002060"/>
                </a:solidFill>
              </a:rPr>
              <a:t>признаки бюджетных правоотношений:</a:t>
            </a:r>
          </a:p>
          <a:p>
            <a:pPr algn="just"/>
            <a:r>
              <a:rPr lang="ru-RU" sz="3200" dirty="0">
                <a:solidFill>
                  <a:srgbClr val="002060"/>
                </a:solidFill>
              </a:rPr>
              <a:t>• возникают они на основе норм бюджетного права;</a:t>
            </a:r>
          </a:p>
          <a:p>
            <a:pPr algn="just"/>
            <a:r>
              <a:rPr lang="ru-RU" sz="3200" dirty="0">
                <a:solidFill>
                  <a:srgbClr val="002060"/>
                </a:solidFill>
              </a:rPr>
              <a:t>• имеют волевой характер;</a:t>
            </a:r>
          </a:p>
          <a:p>
            <a:pPr algn="just"/>
            <a:r>
              <a:rPr lang="ru-RU" sz="3200" dirty="0">
                <a:solidFill>
                  <a:srgbClr val="002060"/>
                </a:solidFill>
              </a:rPr>
              <a:t>• охраняются государством;</a:t>
            </a:r>
          </a:p>
          <a:p>
            <a:pPr algn="just"/>
            <a:r>
              <a:rPr lang="ru-RU" sz="3200" dirty="0">
                <a:solidFill>
                  <a:srgbClr val="002060"/>
                </a:solidFill>
              </a:rPr>
              <a:t>• складываются между конкретными субъектами с определенностью их поведения;</a:t>
            </a:r>
          </a:p>
          <a:p>
            <a:pPr algn="just"/>
            <a:r>
              <a:rPr lang="ru-RU" sz="3200" dirty="0">
                <a:solidFill>
                  <a:srgbClr val="002060"/>
                </a:solidFill>
              </a:rPr>
              <a:t>• субъекты правоотношения связаны между собой взаимными субъективными правами и обязанностями.</a:t>
            </a:r>
          </a:p>
        </p:txBody>
      </p:sp>
    </p:spTree>
    <p:extLst>
      <p:ext uri="{BB962C8B-B14F-4D97-AF65-F5344CB8AC3E}">
        <p14:creationId xmlns:p14="http://schemas.microsoft.com/office/powerpoint/2010/main" val="739463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536" y="260648"/>
            <a:ext cx="878497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	Специальные </a:t>
            </a:r>
            <a:r>
              <a:rPr lang="ru-RU" sz="2200" b="1" dirty="0"/>
              <a:t>признаки заключаются в следующем:</a:t>
            </a:r>
          </a:p>
          <a:p>
            <a:pPr algn="just"/>
            <a:r>
              <a:rPr lang="ru-RU" sz="2200" dirty="0" smtClean="0"/>
              <a:t>	1</a:t>
            </a:r>
            <a:r>
              <a:rPr lang="ru-RU" sz="2200" dirty="0"/>
              <a:t>) возникают они в рамках компетенции органов государственной власти и органов местного самоуправления в области составления, рассмотрения проектов бюджетов, исполнения и контроля за исполнением соответствующих бюджетов;</a:t>
            </a:r>
          </a:p>
          <a:p>
            <a:pPr algn="just"/>
            <a:r>
              <a:rPr lang="ru-RU" sz="2200" dirty="0" smtClean="0"/>
              <a:t>	2</a:t>
            </a:r>
            <a:r>
              <a:rPr lang="ru-RU" sz="2200" dirty="0"/>
              <a:t>) обязательным субъектом бюджетных правоотношений всегда является государство в лице уполномоченного органа, органа местного самоуправления;</a:t>
            </a:r>
          </a:p>
          <a:p>
            <a:pPr algn="just"/>
            <a:r>
              <a:rPr lang="ru-RU" sz="2200" dirty="0" smtClean="0"/>
              <a:t>	3</a:t>
            </a:r>
            <a:r>
              <a:rPr lang="ru-RU" sz="2200" dirty="0"/>
              <a:t>) возникновение, изменение и прекращение бюджетных правоотношений связано с функционированием бюджетной системы РФ;</a:t>
            </a:r>
          </a:p>
          <a:p>
            <a:pPr algn="just"/>
            <a:r>
              <a:rPr lang="ru-RU" sz="2200" dirty="0" smtClean="0"/>
              <a:t>	4</a:t>
            </a:r>
            <a:r>
              <a:rPr lang="ru-RU" sz="2200" dirty="0"/>
              <a:t>) в случаях, установленных законодательством, бюджетные правоотношения являются предметом межотраслевого регулирования. Например, бюджетный кредит как форма расходов бюджетов может быть предоставлен муниципальному образованию на основании договора, заключенного в соответствии с гражданским законодательством РФ, с учетом особенностей, установленных БК РФ.</a:t>
            </a:r>
          </a:p>
        </p:txBody>
      </p:sp>
    </p:spTree>
    <p:extLst>
      <p:ext uri="{BB962C8B-B14F-4D97-AF65-F5344CB8AC3E}">
        <p14:creationId xmlns:p14="http://schemas.microsoft.com/office/powerpoint/2010/main" val="2384966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solidFill>
                  <a:srgbClr val="002060"/>
                </a:solidFill>
              </a:rPr>
              <a:t>	Классификация</a:t>
            </a:r>
            <a:r>
              <a:rPr lang="ru-RU" sz="2200" b="1" dirty="0">
                <a:solidFill>
                  <a:srgbClr val="002060"/>
                </a:solidFill>
              </a:rPr>
              <a:t> бюджетных правоотношений может проводиться по различным основаниям.</a:t>
            </a:r>
          </a:p>
          <a:p>
            <a:pPr algn="just"/>
            <a:r>
              <a:rPr lang="ru-RU" sz="2200" dirty="0" smtClean="0">
                <a:solidFill>
                  <a:srgbClr val="002060"/>
                </a:solidFill>
              </a:rPr>
              <a:t>	1</a:t>
            </a:r>
            <a:r>
              <a:rPr lang="ru-RU" sz="2200" dirty="0">
                <a:solidFill>
                  <a:srgbClr val="002060"/>
                </a:solidFill>
              </a:rPr>
              <a:t>. По уровню бюджетной системы: правоотношения, возникающие по поводу федерального, регионального бюджетов и бюджета муниципального образования.</a:t>
            </a:r>
          </a:p>
          <a:p>
            <a:pPr algn="just"/>
            <a:r>
              <a:rPr lang="ru-RU" sz="2200" dirty="0" smtClean="0">
                <a:solidFill>
                  <a:srgbClr val="002060"/>
                </a:solidFill>
              </a:rPr>
              <a:t>	2</a:t>
            </a:r>
            <a:r>
              <a:rPr lang="ru-RU" sz="2200" dirty="0">
                <a:solidFill>
                  <a:srgbClr val="002060"/>
                </a:solidFill>
              </a:rPr>
              <a:t>. По направлениям распределения бюджетных средств: вертикальные и горизонтальные. </a:t>
            </a:r>
            <a:r>
              <a:rPr lang="ru-RU" sz="2200" i="1" dirty="0">
                <a:solidFill>
                  <a:srgbClr val="002060"/>
                </a:solidFill>
              </a:rPr>
              <a:t>Вертикальные бюджетные правоотношения </a:t>
            </a:r>
            <a:r>
              <a:rPr lang="ru-RU" sz="2200" dirty="0">
                <a:solidFill>
                  <a:srgbClr val="002060"/>
                </a:solidFill>
              </a:rPr>
              <a:t>функционируют между Российской Федерацией, ее субъектами и муниципальными образованиями и характеризуются соответствующей иерархией. К вертикальным бюджетным правоотношениям следует относить межбюджетные правоотношения. </a:t>
            </a:r>
            <a:r>
              <a:rPr lang="ru-RU" sz="2200" i="1" dirty="0">
                <a:solidFill>
                  <a:srgbClr val="002060"/>
                </a:solidFill>
              </a:rPr>
              <a:t>Горизонтальные бюджетные правоотношения </a:t>
            </a:r>
            <a:r>
              <a:rPr lang="ru-RU" sz="2200" dirty="0">
                <a:solidFill>
                  <a:srgbClr val="002060"/>
                </a:solidFill>
              </a:rPr>
              <a:t>функционируют между равноправными по правовому статусу территориями, т.е. между субъектами РФ или между муниципальными образованиями. Горизонтальные отношения также возникают в процессе взаимодействия субъектов РФ между собой при решении вопросов, требующих объединения финансовых ресурсов, оказания финансовой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2650455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028343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</a:rPr>
              <a:t>3. По объекту правового регулирования принято выделять имущественные и неимущественные. Имущественные правоотношения выделяются таким объектом, как, например, бюджетный кредит, трансферт, а объектом неимущественных правоотношений являются проект бюджета, финансовый контроль и т.д.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4. По основным функциям права бюджетные правоотношения подразделяются на регулятивные правоотношения, обеспечивающие реализацию регулятивной функции права, и охранительные правоотношения, обеспечивающие реализацию охранительной функции права.</a:t>
            </a:r>
          </a:p>
        </p:txBody>
      </p:sp>
    </p:spTree>
    <p:extLst>
      <p:ext uri="{BB962C8B-B14F-4D97-AF65-F5344CB8AC3E}">
        <p14:creationId xmlns:p14="http://schemas.microsoft.com/office/powerpoint/2010/main" val="4209403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248" y="32048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	В </a:t>
            </a:r>
            <a:r>
              <a:rPr lang="ru-RU" sz="2400" b="1" dirty="0">
                <a:solidFill>
                  <a:srgbClr val="002060"/>
                </a:solidFill>
              </a:rPr>
              <a:t>зависимости от характера и видов бюджетных правоотношений объектами бюджетных правоотношений могут являться: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а</a:t>
            </a:r>
            <a:r>
              <a:rPr lang="ru-RU" sz="2400" dirty="0">
                <a:solidFill>
                  <a:srgbClr val="002060"/>
                </a:solidFill>
              </a:rPr>
              <a:t>) поступающие в бюджет денежные средства, за исключением средств, являющихся в соответствии с БК РФ источниками финансирования дефицита бюджета (доходы бюджета)1;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б</a:t>
            </a:r>
            <a:r>
              <a:rPr lang="ru-RU" sz="2400" dirty="0">
                <a:solidFill>
                  <a:srgbClr val="002060"/>
                </a:solidFill>
              </a:rPr>
              <a:t>) часть бюджетных средств, которая используется и расходуется из соответствующих бюджетов (бюджетные расходы);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в</a:t>
            </a:r>
            <a:r>
              <a:rPr lang="ru-RU" sz="2400" dirty="0">
                <a:solidFill>
                  <a:srgbClr val="002060"/>
                </a:solidFill>
              </a:rPr>
              <a:t>) часть государственной казны (бюджетные средства</a:t>
            </a:r>
            <a:r>
              <a:rPr lang="ru-RU" sz="2400" dirty="0" smtClean="0">
                <a:solidFill>
                  <a:srgbClr val="002060"/>
                </a:solidFill>
              </a:rPr>
              <a:t>);</a:t>
            </a:r>
            <a:endParaRPr lang="ru-RU" sz="2400" dirty="0">
              <a:solidFill>
                <a:srgbClr val="002060"/>
              </a:solidFill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г</a:t>
            </a:r>
            <a:r>
              <a:rPr lang="ru-RU" sz="2400" dirty="0">
                <a:solidFill>
                  <a:srgbClr val="002060"/>
                </a:solidFill>
              </a:rPr>
              <a:t>) проекты федерального бюджета и бюджетов субъектов РФ;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д</a:t>
            </a:r>
            <a:r>
              <a:rPr lang="ru-RU" sz="2400" dirty="0">
                <a:solidFill>
                  <a:srgbClr val="002060"/>
                </a:solidFill>
              </a:rPr>
              <a:t>) законы о федеральном бюджете и бюджетах субъектов РФ;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	е</a:t>
            </a:r>
            <a:r>
              <a:rPr lang="ru-RU" sz="2400" dirty="0">
                <a:solidFill>
                  <a:srgbClr val="002060"/>
                </a:solidFill>
              </a:rPr>
              <a:t>) деятельность по осуществлению бюджетного контроля, бюджетного учета и др.</a:t>
            </a:r>
          </a:p>
        </p:txBody>
      </p:sp>
    </p:spTree>
    <p:extLst>
      <p:ext uri="{BB962C8B-B14F-4D97-AF65-F5344CB8AC3E}">
        <p14:creationId xmlns:p14="http://schemas.microsoft.com/office/powerpoint/2010/main" val="323470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988840"/>
            <a:ext cx="66247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2060"/>
                </a:solidFill>
              </a:rPr>
              <a:t>1. Понятие</a:t>
            </a:r>
            <a:r>
              <a:rPr lang="ru-RU" sz="4400" b="1" dirty="0">
                <a:solidFill>
                  <a:srgbClr val="002060"/>
                </a:solidFill>
              </a:rPr>
              <a:t>, предмет и метод бюджетного права. </a:t>
            </a:r>
          </a:p>
        </p:txBody>
      </p:sp>
    </p:spTree>
    <p:extLst>
      <p:ext uri="{BB962C8B-B14F-4D97-AF65-F5344CB8AC3E}">
        <p14:creationId xmlns:p14="http://schemas.microsoft.com/office/powerpoint/2010/main" val="28354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55322"/>
            <a:ext cx="8424936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Бюджетное право 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— это </a:t>
            </a:r>
            <a:r>
              <a:rPr lang="ru-RU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подотрасль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финансового права, регулирующая общественные отношения, складывающиеся в процессе формирования доходов и осуществления расходов бюджетов бюджетной системы РФ, осуществления государственных и муниципальных заимствований, регулирования государственного и муниципального долга, составления, рассмотрения, утверждения бюджетной отчетности, а также общественные отношения по привлечению к ответственности за нарушение бюджетного законодательства РФ.</a:t>
            </a:r>
            <a:endParaRPr lang="ru-RU" sz="28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739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792088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Предмет </a:t>
            </a:r>
            <a:r>
              <a:rPr lang="ru-RU" sz="36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бюджетного права образуют бюджетные правоотношения.</a:t>
            </a:r>
            <a:endParaRPr lang="ru-RU" sz="36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Метод </a:t>
            </a:r>
            <a:r>
              <a:rPr lang="ru-RU" sz="36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правового регулирования бюджетного права — совокупность способов воздействия бюджетного права на определенную область общественных отношений.</a:t>
            </a:r>
            <a:endParaRPr lang="ru-RU" sz="36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7741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408" y="548680"/>
            <a:ext cx="86409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Императивный метод</a:t>
            </a: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правового регулирования характеризуется юридическим неравенством сторон, когда властвующие субъекты (публично-правовое образование в целом, государственные и местные органы власти и их должностные лица) издают предписания, обязательные для исполнения; исполнение таких обязательных предписаний обеспечивается принудительной силой государства.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9584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856984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Однако с развитием рыночных отношений в стране, обусловивших изменения бюджетного законодательства РФ, в отдельных случаях при регулировании бюджетных отношений допускается </a:t>
            </a: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диспозитивный метод</a:t>
            </a: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 При котором основанием возникновения прав и обязанностей сторон является договор, а стороны договора юридически равны.  БК РФ допускает в ряде случаев использование договорного способа регулирования бюджетных отношений, а иногда прямо обязывает заключать договоры.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6893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856" y="188640"/>
            <a:ext cx="8784976" cy="6436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БК РФ содержит указание на два типа договоров:</a:t>
            </a:r>
            <a:endParaRPr lang="ru-RU" sz="24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1) договоры, сторонами которых выступают публично-правовые образования или их органы (например, договор между органами государственной власти края (области), в состав которого входит автономный округ, и органами государственной власти автономного округа о разграничении налоговых доходов от федеральных налогов и 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сборов;</a:t>
            </a:r>
            <a:endParaRPr lang="ru-RU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2) договоры, одной стороной которых является публично-правовое образование или его орган, а другой — частные лица (например, бюджетные кредиты и инвестиции предоставляются на основании договора. Согласно ст. 93.2 БК РФ бюджетный кредит может быть предоставлен юридическому лицу. Такие договоры являются гражданско-правовыми и заключаются в соответствии с гражданским законодательством РФ, о чем прямо говорится в ст. 80, 93.1 и др. БК РФ).</a:t>
            </a:r>
            <a:endParaRPr lang="ru-RU" sz="24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8818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7504" y="260648"/>
            <a:ext cx="8928992" cy="617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Таким образом, можно отметить, что метод бюджетного права включает в себя следующие методы: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• общетеоретические (императивный, диспозитивный);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• финансового права (централизованное и децентрализованное регулирование);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• бюджетного контроля (осуществление контроля со стороны государства);</a:t>
            </a:r>
            <a:endParaRPr lang="ru-RU" sz="32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• </a:t>
            </a:r>
            <a:r>
              <a:rPr lang="ru-RU" sz="3200" dirty="0">
                <a:solidFill>
                  <a:srgbClr val="002060"/>
                </a:solidFill>
                <a:latin typeface="Times New Roman"/>
                <a:ea typeface="Times New Roman"/>
              </a:rPr>
              <a:t>бюджетных трансфертов (специфический для бюджетного права).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6775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486</TotalTime>
  <Words>657</Words>
  <Application>Microsoft Office PowerPoint</Application>
  <PresentationFormat>Экран (4:3)</PresentationFormat>
  <Paragraphs>88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Раиса</dc:creator>
  <cp:lastModifiedBy>Раиса</cp:lastModifiedBy>
  <cp:revision>10</cp:revision>
  <dcterms:created xsi:type="dcterms:W3CDTF">2020-10-01T11:08:41Z</dcterms:created>
  <dcterms:modified xsi:type="dcterms:W3CDTF">2020-10-01T19:25:43Z</dcterms:modified>
</cp:coreProperties>
</file>